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</p:sldMasterIdLst>
  <p:notesMasterIdLst>
    <p:notesMasterId r:id="rId26"/>
  </p:notesMasterIdLst>
  <p:handoutMasterIdLst>
    <p:handoutMasterId r:id="rId27"/>
  </p:handoutMasterIdLst>
  <p:sldIdLst>
    <p:sldId id="484" r:id="rId4"/>
    <p:sldId id="559" r:id="rId5"/>
    <p:sldId id="561" r:id="rId6"/>
    <p:sldId id="563" r:id="rId7"/>
    <p:sldId id="564" r:id="rId8"/>
    <p:sldId id="565" r:id="rId9"/>
    <p:sldId id="566" r:id="rId10"/>
    <p:sldId id="567" r:id="rId11"/>
    <p:sldId id="568" r:id="rId12"/>
    <p:sldId id="569" r:id="rId13"/>
    <p:sldId id="570" r:id="rId14"/>
    <p:sldId id="571" r:id="rId15"/>
    <p:sldId id="572" r:id="rId16"/>
    <p:sldId id="573" r:id="rId17"/>
    <p:sldId id="574" r:id="rId18"/>
    <p:sldId id="575" r:id="rId19"/>
    <p:sldId id="576" r:id="rId20"/>
    <p:sldId id="577" r:id="rId21"/>
    <p:sldId id="578" r:id="rId22"/>
    <p:sldId id="580" r:id="rId23"/>
    <p:sldId id="579" r:id="rId24"/>
    <p:sldId id="582" r:id="rId25"/>
  </p:sldIdLst>
  <p:sldSz cx="9144000" cy="6858000" type="screen4x3"/>
  <p:notesSz cx="6858000" cy="9144000"/>
  <p:custDataLst>
    <p:tags r:id="rId32"/>
  </p:custDataLst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3" userDrawn="1">
          <p15:clr>
            <a:srgbClr val="A4A3A4"/>
          </p15:clr>
        </p15:guide>
        <p15:guide id="2" pos="291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湫晗 苗" initials="湫苗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AAE"/>
    <a:srgbClr val="008ABD"/>
    <a:srgbClr val="0A9DCD"/>
    <a:srgbClr val="0C4296"/>
    <a:srgbClr val="F3F5F2"/>
    <a:srgbClr val="0085B8"/>
    <a:srgbClr val="0000FF"/>
    <a:srgbClr val="FFF887"/>
    <a:srgbClr val="FFF357"/>
    <a:srgbClr val="317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298" autoAdjust="0"/>
    <p:restoredTop sz="96846" autoAdjust="0"/>
  </p:normalViewPr>
  <p:slideViewPr>
    <p:cSldViewPr snapToGrid="0" snapToObjects="1" showGuides="1">
      <p:cViewPr varScale="1">
        <p:scale>
          <a:sx n="85" d="100"/>
          <a:sy n="85" d="100"/>
        </p:scale>
        <p:origin x="845" y="58"/>
      </p:cViewPr>
      <p:guideLst>
        <p:guide orient="horz" pos="2133"/>
        <p:guide pos="291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2" Type="http://schemas.openxmlformats.org/officeDocument/2006/relationships/tags" Target="tags/tag196.xml"/><Relationship Id="rId31" Type="http://schemas.openxmlformats.org/officeDocument/2006/relationships/commentAuthors" Target="commentAuthors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4" Type="http://schemas.openxmlformats.org/officeDocument/2006/relationships/image" Target="../media/image22.wmf"/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1A76583-3782-4EF4-9450-C5F1A1C9C677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E2EF73C-2943-45EC-9FEB-08B25E33F3D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0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image" Target="../media/image1.jpeg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E2D3E-DBF2-4C52-B3B1-5381BB05762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9732-C549-40D5-825A-94A41F8A96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EFD2F-C49F-4954-8BFC-933DA3A0166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89AE6-2F9F-49DB-AF5B-B16F3F85DD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DF366-777B-443B-8040-CF7F15BB2A9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85C9-CAAB-4B41-A27E-D0C8F430CD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13000" b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1" name="组合 269"/>
          <p:cNvGrpSpPr/>
          <p:nvPr>
            <p:custDataLst>
              <p:tags r:id="rId7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Oval 10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Freeform 32"/>
            <p:cNvSpPr>
              <a:spLocks noEditPoints="1"/>
            </p:cNvSpPr>
            <p:nvPr>
              <p:custDataLst>
                <p:tags r:id="rId9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  <p:custDataLst>
              <p:tags r:id="rId10"/>
            </p:custDataLst>
          </p:nvPr>
        </p:nvSpPr>
        <p:spPr>
          <a:xfrm>
            <a:off x="1567123" y="4091305"/>
            <a:ext cx="6858000" cy="67818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33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11"/>
            </p:custDataLst>
          </p:nvPr>
        </p:nvSpPr>
        <p:spPr>
          <a:xfrm>
            <a:off x="1567123" y="5020470"/>
            <a:ext cx="6857999" cy="470795"/>
          </a:xfrm>
        </p:spPr>
        <p:txBody>
          <a:bodyPr anchor="t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-685800" y="1825625"/>
            <a:ext cx="10515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>
            <p:custDataLst>
              <p:tags r:id="rId2"/>
            </p:custDataLst>
          </p:nvPr>
        </p:nvSpPr>
        <p:spPr>
          <a:xfrm>
            <a:off x="0" y="1259205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任意多边形 7"/>
          <p:cNvSpPr/>
          <p:nvPr>
            <p:custDataLst>
              <p:tags r:id="rId3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0" y="2492137"/>
            <a:ext cx="9144953" cy="26503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5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2367642" y="4072775"/>
            <a:ext cx="6506936" cy="567000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2367641" y="4908072"/>
            <a:ext cx="6506936" cy="57952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6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291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530820"/>
            <a:ext cx="7886700" cy="994172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1" y="1864436"/>
            <a:ext cx="3868340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1" y="3059707"/>
            <a:ext cx="3868340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0" y="1864436"/>
            <a:ext cx="3887391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3059707"/>
            <a:ext cx="3887391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0" y="657225"/>
            <a:ext cx="3123900" cy="1200150"/>
          </a:xfrm>
        </p:spPr>
        <p:txBody>
          <a:bodyPr anchor="t" anchorCtr="0">
            <a:normAutofit/>
          </a:bodyPr>
          <a:lstStyle>
            <a:lvl1pPr>
              <a:defRPr sz="2700"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8000" y="1132650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0" y="2533849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BFB5-FF29-4DCF-B5EA-AEE71D2925B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8619F-A338-4DC7-8D27-A12179085D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686675" y="1091605"/>
            <a:ext cx="828674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49" y="1091605"/>
            <a:ext cx="687943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28650" y="1246414"/>
            <a:ext cx="7886700" cy="416922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21000" b="-1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任意多边形 8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2367643" y="4106978"/>
            <a:ext cx="6767309" cy="706501"/>
          </a:xfrm>
        </p:spPr>
        <p:txBody>
          <a:bodyPr lIns="90000" tIns="46800" rIns="90000" bIns="468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2358170" y="5081488"/>
            <a:ext cx="6776781" cy="4308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grpSp>
        <p:nvGrpSpPr>
          <p:cNvPr id="12" name="组合 269"/>
          <p:cNvGrpSpPr/>
          <p:nvPr>
            <p:custDataLst>
              <p:tags r:id="rId12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" name="Oval 10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Freeform 32"/>
            <p:cNvSpPr>
              <a:spLocks noEditPoints="1"/>
            </p:cNvSpPr>
            <p:nvPr>
              <p:custDataLst>
                <p:tags r:id="rId14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304200"/>
            <a:ext cx="87048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961200" y="133965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960835" y="259425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88065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227565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1405930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8595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7631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323685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9144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74025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20826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530685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292846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20250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20250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491445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491085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1576668"/>
            <a:ext cx="9144000" cy="370466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63755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40698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AC365-9AC6-4121-A977-0334C004DD3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A12A-8CCD-44DE-BFFA-E7984E4537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3EAB-0340-432F-B926-649D4B6664F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7C91D-8B97-4271-B5A1-AE01D61F24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10B6-9F03-43CF-9B53-8C598C9E54D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3A96-2454-49FC-B061-D54C1ADE65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214A-A5F4-4C8D-89BA-80AFED4FA82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3621F-2684-4007-8346-81B44F0F31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AA97-2BED-4541-A3C3-DDDD054CE71C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817F9-8A3A-4927-A066-41E629997F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AE1B8-A378-4C90-9AF4-8C47144951F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66B5F-ABCD-436A-A588-FA5257843B3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A8F54-C7B0-484C-8660-8DBCAD3DEC4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E11EC-D0EE-4786-8623-7F314F5268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26.xml"/><Relationship Id="rId23" Type="http://schemas.openxmlformats.org/officeDocument/2006/relationships/tags" Target="../tags/tag125.xml"/><Relationship Id="rId22" Type="http://schemas.openxmlformats.org/officeDocument/2006/relationships/tags" Target="../tags/tag124.xml"/><Relationship Id="rId21" Type="http://schemas.openxmlformats.org/officeDocument/2006/relationships/tags" Target="../tags/tag123.xml"/><Relationship Id="rId20" Type="http://schemas.openxmlformats.org/officeDocument/2006/relationships/tags" Target="../tags/tag122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21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17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F29BEC-490D-4AF3-81B3-5465A1E92A2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E6ABF48-D27C-4D46-98FD-952E0E32384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28650" y="113109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28650" y="222646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286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28950" y="562451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ea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ea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7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57.xml"/><Relationship Id="rId4" Type="http://schemas.openxmlformats.org/officeDocument/2006/relationships/tags" Target="../tags/tag156.xml"/><Relationship Id="rId3" Type="http://schemas.openxmlformats.org/officeDocument/2006/relationships/image" Target="../media/image12.png"/><Relationship Id="rId2" Type="http://schemas.openxmlformats.org/officeDocument/2006/relationships/tags" Target="../tags/tag155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60.xml"/><Relationship Id="rId4" Type="http://schemas.openxmlformats.org/officeDocument/2006/relationships/image" Target="../media/image13.png"/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64.xml"/><Relationship Id="rId5" Type="http://schemas.openxmlformats.org/officeDocument/2006/relationships/tags" Target="../tags/tag163.xml"/><Relationship Id="rId4" Type="http://schemas.openxmlformats.org/officeDocument/2006/relationships/image" Target="../media/image14.png"/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68.xml"/><Relationship Id="rId5" Type="http://schemas.openxmlformats.org/officeDocument/2006/relationships/tags" Target="../tags/tag167.xml"/><Relationship Id="rId4" Type="http://schemas.openxmlformats.org/officeDocument/2006/relationships/image" Target="../media/image14.png"/><Relationship Id="rId3" Type="http://schemas.openxmlformats.org/officeDocument/2006/relationships/tags" Target="../tags/tag166.xml"/><Relationship Id="rId2" Type="http://schemas.openxmlformats.org/officeDocument/2006/relationships/tags" Target="../tags/tag165.xml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71.xml"/><Relationship Id="rId4" Type="http://schemas.openxmlformats.org/officeDocument/2006/relationships/tags" Target="../tags/tag170.xml"/><Relationship Id="rId3" Type="http://schemas.openxmlformats.org/officeDocument/2006/relationships/image" Target="../media/image15.png"/><Relationship Id="rId2" Type="http://schemas.openxmlformats.org/officeDocument/2006/relationships/tags" Target="../tags/tag169.xml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7" Type="http://schemas.openxmlformats.org/officeDocument/2006/relationships/tags" Target="../tags/tag176.xml"/><Relationship Id="rId6" Type="http://schemas.openxmlformats.org/officeDocument/2006/relationships/tags" Target="../tags/tag175.xml"/><Relationship Id="rId5" Type="http://schemas.openxmlformats.org/officeDocument/2006/relationships/tags" Target="../tags/tag174.xml"/><Relationship Id="rId4" Type="http://schemas.openxmlformats.org/officeDocument/2006/relationships/tags" Target="../tags/tag173.xml"/><Relationship Id="rId3" Type="http://schemas.openxmlformats.org/officeDocument/2006/relationships/image" Target="../media/image16.png"/><Relationship Id="rId2" Type="http://schemas.openxmlformats.org/officeDocument/2006/relationships/tags" Target="../tags/tag172.xml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2.vml"/><Relationship Id="rId8" Type="http://schemas.openxmlformats.org/officeDocument/2006/relationships/slideLayout" Target="../slideLayouts/slideLayout18.xml"/><Relationship Id="rId7" Type="http://schemas.openxmlformats.org/officeDocument/2006/relationships/tags" Target="../tags/tag180.xml"/><Relationship Id="rId6" Type="http://schemas.openxmlformats.org/officeDocument/2006/relationships/tags" Target="../tags/tag179.x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4.bin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3.vml"/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83.xml"/><Relationship Id="rId5" Type="http://schemas.openxmlformats.org/officeDocument/2006/relationships/tags" Target="../tags/tag182.xml"/><Relationship Id="rId4" Type="http://schemas.openxmlformats.org/officeDocument/2006/relationships/image" Target="../media/image18.wmf"/><Relationship Id="rId3" Type="http://schemas.openxmlformats.org/officeDocument/2006/relationships/oleObject" Target="../embeddings/oleObject5.bin"/><Relationship Id="rId2" Type="http://schemas.openxmlformats.org/officeDocument/2006/relationships/tags" Target="../tags/tag181.xml"/><Relationship Id="rId1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85.xml"/><Relationship Id="rId2" Type="http://schemas.openxmlformats.org/officeDocument/2006/relationships/tags" Target="../tags/tag184.xml"/><Relationship Id="rId1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8.bin"/><Relationship Id="rId8" Type="http://schemas.openxmlformats.org/officeDocument/2006/relationships/image" Target="../media/image20.wmf"/><Relationship Id="rId7" Type="http://schemas.openxmlformats.org/officeDocument/2006/relationships/oleObject" Target="../embeddings/oleObject7.bin"/><Relationship Id="rId6" Type="http://schemas.openxmlformats.org/officeDocument/2006/relationships/tags" Target="../tags/tag188.x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6.bin"/><Relationship Id="rId3" Type="http://schemas.openxmlformats.org/officeDocument/2006/relationships/tags" Target="../tags/tag187.xml"/><Relationship Id="rId2" Type="http://schemas.openxmlformats.org/officeDocument/2006/relationships/tags" Target="../tags/tag186.xml"/><Relationship Id="rId16" Type="http://schemas.openxmlformats.org/officeDocument/2006/relationships/vmlDrawing" Target="../drawings/vmlDrawing4.vml"/><Relationship Id="rId15" Type="http://schemas.openxmlformats.org/officeDocument/2006/relationships/slideLayout" Target="../slideLayouts/slideLayout18.xml"/><Relationship Id="rId14" Type="http://schemas.openxmlformats.org/officeDocument/2006/relationships/tags" Target="../tags/tag190.xml"/><Relationship Id="rId13" Type="http://schemas.openxmlformats.org/officeDocument/2006/relationships/image" Target="../media/image22.wmf"/><Relationship Id="rId12" Type="http://schemas.openxmlformats.org/officeDocument/2006/relationships/oleObject" Target="../embeddings/oleObject9.bin"/><Relationship Id="rId11" Type="http://schemas.openxmlformats.org/officeDocument/2006/relationships/tags" Target="../tags/tag189.xml"/><Relationship Id="rId10" Type="http://schemas.openxmlformats.org/officeDocument/2006/relationships/image" Target="../media/image21.wmf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93.xml"/><Relationship Id="rId2" Type="http://schemas.openxmlformats.org/officeDocument/2006/relationships/image" Target="../media/image23.png"/><Relationship Id="rId1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195.xml"/><Relationship Id="rId1" Type="http://schemas.openxmlformats.org/officeDocument/2006/relationships/tags" Target="../tags/tag194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37.xml"/><Relationship Id="rId2" Type="http://schemas.openxmlformats.org/officeDocument/2006/relationships/tags" Target="../tags/tag136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39.xml"/><Relationship Id="rId2" Type="http://schemas.openxmlformats.org/officeDocument/2006/relationships/tags" Target="../tags/tag138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wmf"/><Relationship Id="rId8" Type="http://schemas.openxmlformats.org/officeDocument/2006/relationships/oleObject" Target="../embeddings/oleObject2.bin"/><Relationship Id="rId7" Type="http://schemas.openxmlformats.org/officeDocument/2006/relationships/image" Target="../media/image6.wmf"/><Relationship Id="rId6" Type="http://schemas.openxmlformats.org/officeDocument/2006/relationships/oleObject" Target="../embeddings/oleObject1.bin"/><Relationship Id="rId5" Type="http://schemas.openxmlformats.org/officeDocument/2006/relationships/tags" Target="../tags/tag142.xml"/><Relationship Id="rId4" Type="http://schemas.openxmlformats.org/officeDocument/2006/relationships/image" Target="../media/image5.png"/><Relationship Id="rId3" Type="http://schemas.openxmlformats.org/officeDocument/2006/relationships/tags" Target="../tags/tag141.xml"/><Relationship Id="rId2" Type="http://schemas.openxmlformats.org/officeDocument/2006/relationships/tags" Target="../tags/tag140.xml"/><Relationship Id="rId14" Type="http://schemas.openxmlformats.org/officeDocument/2006/relationships/vmlDrawing" Target="../drawings/vmlDrawing1.vml"/><Relationship Id="rId13" Type="http://schemas.openxmlformats.org/officeDocument/2006/relationships/slideLayout" Target="../slideLayouts/slideLayout18.xml"/><Relationship Id="rId12" Type="http://schemas.openxmlformats.org/officeDocument/2006/relationships/tags" Target="../tags/tag143.xml"/><Relationship Id="rId11" Type="http://schemas.openxmlformats.org/officeDocument/2006/relationships/image" Target="../media/image8.wmf"/><Relationship Id="rId10" Type="http://schemas.openxmlformats.org/officeDocument/2006/relationships/oleObject" Target="../embeddings/oleObject3.bin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7" Type="http://schemas.openxmlformats.org/officeDocument/2006/relationships/tags" Target="../tags/tag148.xml"/><Relationship Id="rId6" Type="http://schemas.openxmlformats.org/officeDocument/2006/relationships/tags" Target="../tags/tag147.xml"/><Relationship Id="rId5" Type="http://schemas.openxmlformats.org/officeDocument/2006/relationships/tags" Target="../tags/tag146.xml"/><Relationship Id="rId4" Type="http://schemas.openxmlformats.org/officeDocument/2006/relationships/tags" Target="../tags/tag145.xml"/><Relationship Id="rId3" Type="http://schemas.openxmlformats.org/officeDocument/2006/relationships/image" Target="../media/image9.png"/><Relationship Id="rId2" Type="http://schemas.openxmlformats.org/officeDocument/2006/relationships/tags" Target="../tags/tag144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51.xml"/><Relationship Id="rId4" Type="http://schemas.openxmlformats.org/officeDocument/2006/relationships/tags" Target="../tags/tag150.xml"/><Relationship Id="rId3" Type="http://schemas.openxmlformats.org/officeDocument/2006/relationships/image" Target="../media/image10.png"/><Relationship Id="rId2" Type="http://schemas.openxmlformats.org/officeDocument/2006/relationships/tags" Target="../tags/tag149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54.xml"/><Relationship Id="rId4" Type="http://schemas.openxmlformats.org/officeDocument/2006/relationships/tags" Target="../tags/tag153.xml"/><Relationship Id="rId3" Type="http://schemas.openxmlformats.org/officeDocument/2006/relationships/image" Target="../media/image11.png"/><Relationship Id="rId2" Type="http://schemas.openxmlformats.org/officeDocument/2006/relationships/tags" Target="../tags/tag152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62274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766570"/>
            <a:ext cx="9144635" cy="283845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>
            <a:glow rad="139700">
              <a:schemeClr val="bg1">
                <a:lumMod val="50000"/>
                <a:alpha val="40000"/>
              </a:schemeClr>
            </a:glow>
            <a:outerShdw blurRad="152400" dist="165100" dir="2700000" algn="tl" rotWithShape="0">
              <a:schemeClr val="bg1">
                <a:lumMod val="8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1978660"/>
            <a:ext cx="9144635" cy="2395220"/>
          </a:xfrm>
          <a:prstGeom prst="rect">
            <a:avLst/>
          </a:prstGeom>
          <a:solidFill>
            <a:srgbClr val="008AB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" name="五边形 1"/>
          <p:cNvSpPr/>
          <p:nvPr/>
        </p:nvSpPr>
        <p:spPr>
          <a:xfrm>
            <a:off x="0" y="289560"/>
            <a:ext cx="544195" cy="284480"/>
          </a:xfrm>
          <a:prstGeom prst="homePlate">
            <a:avLst/>
          </a:prstGeom>
          <a:solidFill>
            <a:srgbClr val="008ABD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54355" y="180975"/>
            <a:ext cx="1650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电工</a:t>
            </a:r>
            <a:r>
              <a:rPr lang="zh-CN" altLang="en-US" sz="2800">
                <a:ln w="13462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技术</a:t>
            </a:r>
            <a:endParaRPr lang="zh-CN" altLang="en-US" sz="2800">
              <a:ln w="13462">
                <a:solidFill>
                  <a:sysClr val="windowText" lastClr="000000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1505" y="6278913"/>
            <a:ext cx="3759129" cy="530403"/>
          </a:xfrm>
          <a:prstGeom prst="rect">
            <a:avLst/>
          </a:prstGeom>
        </p:spPr>
      </p:pic>
      <p:sp>
        <p:nvSpPr>
          <p:cNvPr id="6" name="Rectangle 3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638935" y="2237105"/>
            <a:ext cx="6287770" cy="6972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ClrTx/>
              <a:buSzTx/>
              <a:buFontTx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模块九　</a:t>
            </a: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endParaRPr lang="en-US" altLang="zh-CN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8800" y="2934335"/>
            <a:ext cx="85864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直流电源供电电路的分析与测试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48535" y="3577590"/>
            <a:ext cx="57194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单元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三相异步电动机的工作原理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330143" y="1341436"/>
            <a:ext cx="4043073" cy="500471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．旋转磁场的主要特点</a:t>
            </a:r>
            <a:endParaRPr lang="en-US" altLang="zh-CN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(3)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合成磁势的旋转方向，取决于三相电流的相序。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如果把接到电源定子绕组的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根引出线任意调换两根，例如将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V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W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两根对调，如图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三、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所示，则可证明此时的磁场将随电流变化沿逆时针方向旋转。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503" y="1631949"/>
            <a:ext cx="3801054" cy="4438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2"/>
          <p:cNvSpPr txBox="1">
            <a:spLocks noChangeArrowheads="1"/>
          </p:cNvSpPr>
          <p:nvPr>
            <p:custDataLst>
              <p:tags r:id="rId4"/>
            </p:custDataLst>
          </p:nvPr>
        </p:nvSpPr>
        <p:spPr>
          <a:xfrm>
            <a:off x="0" y="915670"/>
            <a:ext cx="8229600" cy="42799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 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三相旋转磁场的产生和特点</a:t>
            </a:r>
            <a:endParaRPr lang="zh-CN" altLang="en-US" sz="2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14" name="文本框 13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9.2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的工作原理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7" name="组合 1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9" name="文本框 18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1" name="文本框 20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2" name="文本框 21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3" name="直接连接符 2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5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>
            <p:custDataLst>
              <p:tags r:id="rId2"/>
            </p:custDataLst>
          </p:nvPr>
        </p:nvSpPr>
        <p:spPr>
          <a:xfrm>
            <a:off x="655983" y="1396305"/>
            <a:ext cx="7762702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(4)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合成磁势的旋转速度，仅取决于定子电流的频率和电动机的极对数。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Rectangle 2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0" y="915670"/>
            <a:ext cx="8229600" cy="42799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 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三相旋转磁场的产生和特点</a:t>
            </a:r>
            <a:endParaRPr lang="zh-CN" altLang="en-US" sz="2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15" name="文本框 14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9.2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的工作原理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7" name="组合 1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9" name="文本框 18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1" name="文本框 20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2" name="文本框 21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3" name="直接连接符 2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6140" y="2468245"/>
            <a:ext cx="5300345" cy="388556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>
            <p:custDataLst>
              <p:tags r:id="rId2"/>
            </p:custDataLst>
          </p:nvPr>
        </p:nvSpPr>
        <p:spPr>
          <a:xfrm>
            <a:off x="655983" y="1396305"/>
            <a:ext cx="7762702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(4)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合成磁势的旋转速度，仅取决于定子电流的频率和电动机的极对数。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5" name="矩形 14"/>
          <p:cNvSpPr/>
          <p:nvPr>
            <p:custDataLst>
              <p:tags r:id="rId3"/>
            </p:custDataLst>
          </p:nvPr>
        </p:nvSpPr>
        <p:spPr>
          <a:xfrm>
            <a:off x="966866" y="2434751"/>
            <a:ext cx="7370353" cy="1076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可见，当电源频率为</a:t>
            </a:r>
            <a:r>
              <a:rPr lang="en-US" altLang="zh-CN" sz="36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f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时，具有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p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对磁极的旋转磁场每分钟的转速为：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005" y="3954043"/>
            <a:ext cx="2695989" cy="1391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2"/>
          <p:cNvSpPr txBox="1">
            <a:spLocks noChangeArrowheads="1"/>
          </p:cNvSpPr>
          <p:nvPr>
            <p:custDataLst>
              <p:tags r:id="rId5"/>
            </p:custDataLst>
          </p:nvPr>
        </p:nvSpPr>
        <p:spPr>
          <a:xfrm>
            <a:off x="0" y="915670"/>
            <a:ext cx="8229600" cy="42799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 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三相旋转磁场的产生和特点</a:t>
            </a:r>
            <a:endParaRPr lang="zh-CN" altLang="en-US" sz="2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16" name="文本框 15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9.2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的工作原理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8" name="组合 17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9" name="文本框 18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1" name="文本框 20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2" name="文本框 21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3" name="直接连接符 2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6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>
            <p:custDataLst>
              <p:tags r:id="rId2"/>
            </p:custDataLst>
          </p:nvPr>
        </p:nvSpPr>
        <p:spPr>
          <a:xfrm>
            <a:off x="655983" y="1396305"/>
            <a:ext cx="7762702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(4)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合成磁势的旋转速度，仅取决于定子电流的频率和电动机的极对数。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5" name="矩形 14"/>
          <p:cNvSpPr/>
          <p:nvPr>
            <p:custDataLst>
              <p:tags r:id="rId3"/>
            </p:custDataLst>
          </p:nvPr>
        </p:nvSpPr>
        <p:spPr>
          <a:xfrm>
            <a:off x="966866" y="2434751"/>
            <a:ext cx="7370353" cy="1076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可见，当电源频率为</a:t>
            </a:r>
            <a:r>
              <a:rPr lang="en-US" altLang="zh-CN" sz="36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f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时，具有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p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对磁极的旋转磁场每分钟的转速为：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005" y="3954043"/>
            <a:ext cx="2695989" cy="1391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2"/>
          <p:cNvSpPr txBox="1">
            <a:spLocks noChangeArrowheads="1"/>
          </p:cNvSpPr>
          <p:nvPr>
            <p:custDataLst>
              <p:tags r:id="rId5"/>
            </p:custDataLst>
          </p:nvPr>
        </p:nvSpPr>
        <p:spPr>
          <a:xfrm>
            <a:off x="0" y="915670"/>
            <a:ext cx="8229600" cy="42799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 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三相旋转磁场的产生和特点</a:t>
            </a:r>
            <a:endParaRPr lang="zh-CN" altLang="en-US" sz="2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16" name="文本框 15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9.2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的工作原理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8" name="组合 17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9" name="文本框 18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1" name="文本框 20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2" name="文本框 21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3" name="直接连接符 2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6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>
            <p:custDataLst>
              <p:tags r:id="rId2"/>
            </p:custDataLst>
          </p:nvPr>
        </p:nvSpPr>
        <p:spPr>
          <a:xfrm>
            <a:off x="655983" y="1396305"/>
            <a:ext cx="7762702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对于工作频率为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50 Hz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的异步电动机，不同的磁极对数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p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对应的同步转速列于表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任务二. 1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中。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9" name="图片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738" y="3568148"/>
            <a:ext cx="86899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 txBox="1">
            <a:spLocks noChangeArrowheads="1"/>
          </p:cNvSpPr>
          <p:nvPr>
            <p:custDataLst>
              <p:tags r:id="rId4"/>
            </p:custDataLst>
          </p:nvPr>
        </p:nvSpPr>
        <p:spPr>
          <a:xfrm>
            <a:off x="0" y="915670"/>
            <a:ext cx="8229600" cy="42799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 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三相旋转磁场的产生和特点</a:t>
            </a:r>
            <a:endParaRPr lang="zh-CN" altLang="en-US" sz="2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15" name="文本框 14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9.2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的工作原理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7" name="组合 1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8" name="文本框 1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1" name="文本框 20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2" name="文本框 21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3" name="直接连接符 2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5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57200" y="1465734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．转子如何转动</a:t>
            </a:r>
            <a:endParaRPr lang="en-US" altLang="zh-CN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电动机的转动方向，可根据磁场和电流方向由左手定则确定。 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eaLnBrk="1" hangingPunct="1">
              <a:buNone/>
            </a:pP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74" y="3108706"/>
            <a:ext cx="2705100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747633" y="2628082"/>
            <a:ext cx="4913412" cy="2889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结论：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三相异步电动机转子是顺着定子绕组接入三相电流的相序旋转的。如果把接到定于绕组的三根电源线任意对调两根，则电动机将反向旋转。 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2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25450" y="5722766"/>
            <a:ext cx="435229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24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图</a:t>
            </a:r>
            <a:r>
              <a:rPr lang="en-US" altLang="zh-CN" sz="24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任务二.5  </a:t>
            </a:r>
            <a:r>
              <a:rPr lang="zh-CN" altLang="en-US" sz="24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电动机转子的转动 </a:t>
            </a:r>
            <a:endParaRPr lang="zh-CN" altLang="en-US" sz="2400" dirty="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Rectangle 2"/>
          <p:cNvSpPr txBox="1">
            <a:spLocks noChangeArrowheads="1"/>
          </p:cNvSpPr>
          <p:nvPr>
            <p:custDataLst>
              <p:tags r:id="rId6"/>
            </p:custDataLst>
          </p:nvPr>
        </p:nvSpPr>
        <p:spPr>
          <a:xfrm>
            <a:off x="0" y="915670"/>
            <a:ext cx="8229600" cy="42799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 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三相旋转磁场的产生和特点</a:t>
            </a:r>
            <a:endParaRPr lang="zh-CN" altLang="en-US" sz="2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14" name="文本框 13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9.2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的工作原理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6" name="组合 15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7" name="文本框 1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3" name="文本框 22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4" name="文本框 23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5" name="直接连接符 2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7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05815" y="1406099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．异步的概念</a:t>
            </a:r>
            <a:endParaRPr lang="zh-CN" altLang="en-US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0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2253298"/>
            <a:ext cx="8077200" cy="258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电动机的转子速度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总是略低于旋转磁场的转速，          即转子不能与旋转磁场同步，故这种电动机称为异步电动机。又因为这种电动机的转动原理是建立在电磁感应基础上的．故又称为感应电动机。 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/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21" name="Object 4"/>
          <p:cNvGraphicFramePr>
            <a:graphicFrameLocks noChangeAspect="1"/>
          </p:cNvGraphicFramePr>
          <p:nvPr/>
        </p:nvGraphicFramePr>
        <p:xfrm>
          <a:off x="7924800" y="2252345"/>
          <a:ext cx="3810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7" name="公式" r:id="rId4" imgW="165100" imgH="228600" progId="Equation.3">
                  <p:embed/>
                </p:oleObj>
              </mc:Choice>
              <mc:Fallback>
                <p:oleObj name="公式" r:id="rId4" imgW="165100" imgH="228600" progId="Equation.3">
                  <p:embed/>
                  <p:pic>
                    <p:nvPicPr>
                      <p:cNvPr id="0" name="图片 153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4800" y="2252345"/>
                        <a:ext cx="381000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2"/>
          <p:cNvSpPr txBox="1">
            <a:spLocks noChangeArrowheads="1"/>
          </p:cNvSpPr>
          <p:nvPr>
            <p:custDataLst>
              <p:tags r:id="rId6"/>
            </p:custDataLst>
          </p:nvPr>
        </p:nvSpPr>
        <p:spPr>
          <a:xfrm>
            <a:off x="0" y="915670"/>
            <a:ext cx="8229600" cy="42799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三相异步电动机的工作原理</a:t>
            </a:r>
            <a:endParaRPr lang="zh-CN" altLang="en-US" sz="2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/>
            <a:endParaRPr lang="zh-CN" altLang="en-US" sz="2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14" name="文本框 13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9.2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的工作原理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6" name="组合 15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8" name="文本框 1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2" name="文本框 21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3" name="文本框 2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4" name="直接连接符 23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7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05815" y="1406099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异步电动机的转差率</a:t>
            </a: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，即：</a:t>
            </a:r>
            <a:endParaRPr lang="en-US" altLang="zh-CN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/>
            <a:endParaRPr lang="en-US" altLang="zh-CN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/>
            <a:endParaRPr lang="en-US" altLang="zh-CN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eaLnBrk="1" hangingPunct="1">
              <a:buNone/>
            </a:pPr>
            <a:endParaRPr lang="en-US" altLang="zh-CN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/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异步电动机正常运行时，转速</a:t>
            </a: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与同步转速</a:t>
            </a: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lang="en-US" altLang="zh-CN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一般很接近，转差率</a:t>
            </a: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很小。在额定工作状态下约为</a:t>
            </a: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0.02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～</a:t>
            </a: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0.06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 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3200399" y="2325758"/>
          <a:ext cx="2879575" cy="12334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公式" r:id="rId3" imgW="1028065" imgH="444500" progId="Equation.3">
                  <p:embed/>
                </p:oleObj>
              </mc:Choice>
              <mc:Fallback>
                <p:oleObj name="公式" r:id="rId3" imgW="1028065" imgH="4445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399" y="2325758"/>
                        <a:ext cx="2879575" cy="12334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2"/>
          <p:cNvSpPr txBox="1">
            <a:spLocks noChangeArrowheads="1"/>
          </p:cNvSpPr>
          <p:nvPr>
            <p:custDataLst>
              <p:tags r:id="rId5"/>
            </p:custDataLst>
          </p:nvPr>
        </p:nvSpPr>
        <p:spPr>
          <a:xfrm>
            <a:off x="0" y="915670"/>
            <a:ext cx="8229600" cy="42799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三、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转差率</a:t>
            </a:r>
            <a:endParaRPr lang="zh-CN" altLang="en-US" sz="2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15" name="文本框 14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9.2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的工作原理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8" name="组合 17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9" name="文本框 18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1" name="文本框 20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2" name="文本框 21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3" name="直接连接符 2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6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95739" y="2181661"/>
            <a:ext cx="7780619" cy="2245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【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例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9.2.1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】 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已知三相异步电动机的额定数值为：额定功率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55KW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，额定电压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</a:t>
            </a:r>
            <a:r>
              <a:rPr lang="en-US" altLang="zh-CN" sz="28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1N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 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380V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，额定电流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lang="en-US" altLang="zh-CN" sz="28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1N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120A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，额定转速 </a:t>
            </a:r>
            <a:r>
              <a:rPr lang="en-US" altLang="zh-CN" sz="2800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lang="en-US" altLang="zh-CN" sz="2800" baseline="-25000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570r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／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min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，额定功率因数</a:t>
            </a:r>
            <a:r>
              <a:rPr lang="en-US" altLang="zh-CN" sz="2800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cos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φ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0.79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，求该电动机的同步转速、极对数、额定负载时效率和转差率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 f</a:t>
            </a:r>
            <a:r>
              <a:rPr lang="en-US" altLang="zh-CN" sz="28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50Hz)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    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12" name="文本框 11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9.2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的工作原理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5" name="组合 14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6" name="文本框 15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90870" y="1540365"/>
            <a:ext cx="8229600" cy="1383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/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现己知额定转速</a:t>
            </a:r>
            <a:r>
              <a:rPr lang="en-US" altLang="zh-CN" sz="2800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lang="en-US" altLang="zh-CN" sz="2800" baseline="-25000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570r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／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min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，因额定转速略小于同步转速，该电动机的同步转速为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600r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／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min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，因此可得：  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0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-169" y="1571661"/>
            <a:ext cx="136525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【</a:t>
            </a:r>
            <a:r>
              <a:rPr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解</a:t>
            </a: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】</a:t>
            </a:r>
            <a:r>
              <a:rPr lang="en-US" altLang="zh-CN" sz="1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en-US" altLang="zh-CN" sz="1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234958" y="2544475"/>
          <a:ext cx="2445484" cy="760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8" name="公式" r:id="rId4" imgW="1358265" imgH="431800" progId="Equation.3">
                  <p:embed/>
                </p:oleObj>
              </mc:Choice>
              <mc:Fallback>
                <p:oleObj name="公式" r:id="rId4" imgW="1358265" imgH="431800" progId="Equation.3">
                  <p:embed/>
                  <p:pic>
                    <p:nvPicPr>
                      <p:cNvPr id="0" name="图片 174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4958" y="2544475"/>
                        <a:ext cx="2445484" cy="7604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9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58640" y="3538363"/>
            <a:ext cx="292608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额定负载时的效率：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4549775" y="3387010"/>
          <a:ext cx="3005365" cy="7630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9" name="公式" r:id="rId7" imgW="1764665" imgH="444500" progId="Equation.3">
                  <p:embed/>
                </p:oleObj>
              </mc:Choice>
              <mc:Fallback>
                <p:oleObj name="公式" r:id="rId7" imgW="1764665" imgH="444500" progId="Equation.3">
                  <p:embed/>
                  <p:pic>
                    <p:nvPicPr>
                      <p:cNvPr id="0" name="图片 174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9775" y="3387010"/>
                        <a:ext cx="3005365" cy="7630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4890135" y="4150091"/>
          <a:ext cx="3124483" cy="7488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0" name="公式" r:id="rId9" imgW="1854200" imgH="444500" progId="Equation.3">
                  <p:embed/>
                </p:oleObj>
              </mc:Choice>
              <mc:Fallback>
                <p:oleObj name="公式" r:id="rId9" imgW="1854200" imgH="444500" progId="Equation.3">
                  <p:embed/>
                  <p:pic>
                    <p:nvPicPr>
                      <p:cNvPr id="0" name="图片 174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0135" y="4150091"/>
                        <a:ext cx="3124483" cy="7488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14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958640" y="4732235"/>
            <a:ext cx="323088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额定负载时的转差率：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3309602" y="5288900"/>
          <a:ext cx="3334499" cy="7259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1" name="公式" r:id="rId12" imgW="1981200" imgH="431800" progId="Equation.3">
                  <p:embed/>
                </p:oleObj>
              </mc:Choice>
              <mc:Fallback>
                <p:oleObj name="公式" r:id="rId12" imgW="1981200" imgH="431800" progId="Equation.3">
                  <p:embed/>
                  <p:pic>
                    <p:nvPicPr>
                      <p:cNvPr id="0" name="图片 174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9602" y="5288900"/>
                        <a:ext cx="3334499" cy="7259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9.2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的工作原理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9" name="组合 8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0" name="文本框 9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4" name="直接连接符 13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4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AutoShape 2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212850" y="1905000"/>
            <a:ext cx="2784475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9" name="AutoShape 11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863600" y="1719263"/>
            <a:ext cx="777875" cy="777875"/>
          </a:xfrm>
          <a:prstGeom prst="diamond">
            <a:avLst/>
          </a:prstGeom>
          <a:solidFill>
            <a:schemeClr val="accent3"/>
          </a:solidFill>
          <a:ln w="38100">
            <a:solidFill>
              <a:schemeClr val="lt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ko-KR" sz="2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ko-KR" sz="28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4" name="文本框 27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52270" y="1875155"/>
            <a:ext cx="235712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00" b="1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dobe 黑体 Std R" pitchFamily="34" charset="-122"/>
              </a:rPr>
              <a:t>本项目知识点</a:t>
            </a:r>
            <a:endParaRPr kumimoji="1" lang="zh-CN" altLang="en-US" sz="2600" b="1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cs typeface="Adobe 黑体 Std R" pitchFamily="34" charset="-122"/>
            </a:endParaRPr>
          </a:p>
        </p:txBody>
      </p:sp>
      <p:sp>
        <p:nvSpPr>
          <p:cNvPr id="21" name="文本框 28"/>
          <p:cNvSpPr txBox="1">
            <a:spLocks noChangeArrowheads="1"/>
          </p:cNvSpPr>
          <p:nvPr/>
        </p:nvSpPr>
        <p:spPr bwMode="auto">
          <a:xfrm>
            <a:off x="458627" y="2669930"/>
            <a:ext cx="8056302" cy="3046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kumimoji="1"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三相异步电动机的结构和组成</a:t>
            </a:r>
            <a:r>
              <a:rPr kumimoji="1"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;</a:t>
            </a:r>
            <a:endParaRPr kumimoji="1"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kumimoji="1"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kumimoji="1"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三相异步电动机的工作原理</a:t>
            </a:r>
            <a:r>
              <a:rPr kumimoji="1"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;</a:t>
            </a:r>
            <a:endParaRPr kumimoji="1"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kumimoji="1"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kumimoji="1"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三相异步电动机的机械特性和工作特性；</a:t>
            </a:r>
            <a:endParaRPr kumimoji="1"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kumimoji="1"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kumimoji="1"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三相异步电动机的起动、制动与调速控制。</a:t>
            </a:r>
            <a:endParaRPr kumimoji="1"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Rectangle 2"/>
          <p:cNvSpPr txBox="1"/>
          <p:nvPr>
            <p:custDataLst>
              <p:tags r:id="rId5"/>
            </p:custDataLst>
          </p:nvPr>
        </p:nvSpPr>
        <p:spPr>
          <a:xfrm>
            <a:off x="755650" y="96520"/>
            <a:ext cx="7431088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/>
            <a:r>
              <a:rPr lang="zh-CN" altLang="en-US" sz="36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模块九  直流电源供电电路的</a:t>
            </a:r>
            <a:endParaRPr lang="zh-CN" altLang="en-US" sz="3600" b="1" dirty="0">
              <a:ln w="9525">
                <a:solidFill>
                  <a:schemeClr val="lt1"/>
                </a:solidFill>
                <a:prstDash val="solid"/>
              </a:ln>
              <a:solidFill>
                <a:schemeClr val="dk1"/>
              </a:solidFill>
              <a:effectLst>
                <a:outerShdw blurRad="12700" dist="38100" dir="2700000" algn="tl" rotWithShape="0">
                  <a:schemeClr val="lt1">
                    <a:lumMod val="5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ctr"/>
            <a:r>
              <a:rPr lang="zh-CN" altLang="en-US" sz="36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36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</a:t>
            </a:r>
            <a:r>
              <a:rPr lang="zh-CN" altLang="en-US" sz="36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分析与测试</a:t>
            </a:r>
            <a:endParaRPr lang="zh-CN" altLang="en-US" sz="3600" b="1" dirty="0">
              <a:ln w="9525">
                <a:solidFill>
                  <a:schemeClr val="lt1"/>
                </a:solidFill>
                <a:prstDash val="solid"/>
              </a:ln>
              <a:solidFill>
                <a:schemeClr val="dk1"/>
              </a:solidFill>
              <a:effectLst>
                <a:outerShdw blurRad="12700" dist="38100" dir="2700000" algn="tl" rotWithShape="0">
                  <a:schemeClr val="lt1">
                    <a:lumMod val="5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52064" y="1669151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 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三相旋转磁场的产生和特点</a:t>
            </a:r>
            <a:endParaRPr lang="en-US" altLang="zh-CN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三相旋转磁场的工作原理</a:t>
            </a:r>
            <a:endParaRPr lang="en-US" altLang="zh-CN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 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转差率计算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4" name="文本框 3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9.2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的工作原理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9" name="组合 8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0" name="文本框 9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4" name="直接连接符 13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50793" y="2163471"/>
            <a:ext cx="3597964" cy="3028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9.2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的工作原理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9" name="组合 8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0" name="文本框 9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课后作业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4" name="直接连接符 13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367643" y="3989228"/>
            <a:ext cx="6767309" cy="942001"/>
          </a:xfrm>
        </p:spPr>
        <p:txBody>
          <a:bodyPr/>
          <a:lstStyle/>
          <a:p>
            <a:pPr>
              <a:spcBef>
                <a:spcPts val="0"/>
              </a:spcBef>
              <a:buSzPct val="100000"/>
            </a:pPr>
            <a:r>
              <a:rPr lang="zh-CN" altLang="en-US" dirty="0">
                <a:solidFill>
                  <a:schemeClr val="lt1"/>
                </a:solidFill>
                <a:latin typeface="+mj-lt"/>
                <a:cs typeface="+mj-cs"/>
              </a:rPr>
              <a:t>课堂教学评价</a:t>
            </a:r>
            <a:endParaRPr lang="zh-CN" altLang="en-US" sz="3300" dirty="0">
              <a:solidFill>
                <a:schemeClr val="lt1"/>
              </a:solidFill>
              <a:latin typeface="+mj-lt"/>
              <a:cs typeface="+mj-cs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156710" y="414655"/>
            <a:ext cx="4993640" cy="406400"/>
            <a:chOff x="6546" y="653"/>
            <a:chExt cx="7864" cy="640"/>
          </a:xfrm>
        </p:grpSpPr>
        <p:grpSp>
          <p:nvGrpSpPr>
            <p:cNvPr id="15" name="组合 14"/>
            <p:cNvGrpSpPr/>
            <p:nvPr/>
          </p:nvGrpSpPr>
          <p:grpSpPr>
            <a:xfrm>
              <a:off x="6546" y="653"/>
              <a:ext cx="7865" cy="628"/>
              <a:chOff x="4774" y="800"/>
              <a:chExt cx="7865" cy="628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6743" y="800"/>
                <a:ext cx="1984" cy="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7AAE"/>
                    </a:solidFill>
                  </a14:hiddenFill>
                </a:ext>
              </a:extLst>
            </p:spPr>
            <p:style>
              <a:lnRef idx="0">
                <a:srgbClr val="FFFFFF"/>
              </a:lnRef>
              <a:fillRef idx="2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讲授新知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8699" y="800"/>
                <a:ext cx="1984" cy="6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007AAE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课堂小结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10655" y="800"/>
                <a:ext cx="1984" cy="628"/>
              </a:xfrm>
              <a:prstGeom prst="rect">
                <a:avLst/>
              </a:prstGeom>
              <a:solidFill>
                <a:srgbClr val="007AAE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课后作业</a:t>
                </a:r>
                <a:endParaRPr lang="zh-CN" altLang="en-US" sz="20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4774" y="800"/>
                <a:ext cx="1984" cy="628"/>
              </a:xfrm>
              <a:prstGeom prst="rect">
                <a:avLst/>
              </a:prstGeom>
              <a:ln>
                <a:noFill/>
              </a:ln>
            </p:spPr>
            <p:style>
              <a:lnRef idx="3">
                <a:schemeClr val="accent4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课堂导入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cxnSp>
          <p:nvCxnSpPr>
            <p:cNvPr id="21" name="直接连接符 20"/>
            <p:cNvCxnSpPr/>
            <p:nvPr/>
          </p:nvCxnSpPr>
          <p:spPr>
            <a:xfrm flipV="1">
              <a:off x="6546" y="1293"/>
              <a:ext cx="7854" cy="1"/>
            </a:xfrm>
            <a:prstGeom prst="line">
              <a:avLst/>
            </a:prstGeom>
            <a:ln w="28575">
              <a:solidFill>
                <a:srgbClr val="007AA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sp>
        <p:nvSpPr>
          <p:cNvPr id="24" name="文本框 23"/>
          <p:cNvSpPr txBox="1"/>
          <p:nvPr/>
        </p:nvSpPr>
        <p:spPr>
          <a:xfrm>
            <a:off x="60960" y="249555"/>
            <a:ext cx="779526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单元</a:t>
            </a:r>
            <a:r>
              <a:rPr kumimoji="1" lang="en-US" altLang="zh-CN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8.1 </a:t>
            </a:r>
            <a:r>
              <a: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换路定则与电压、电流</a:t>
            </a:r>
            <a:endParaRPr kumimoji="1" lang="zh-CN" altLang="en-US" sz="20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kumimoji="1" lang="en-US" altLang="zh-CN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  </a:t>
            </a:r>
            <a:r>
              <a:rPr kumimoji="1" lang="zh-CN" altLang="en-US" sz="20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初始值的确定</a:t>
            </a:r>
            <a:endParaRPr kumimoji="1" lang="zh-CN" altLang="en-US" sz="20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05815" y="1145699"/>
            <a:ext cx="8229600" cy="6461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新技术新知识</a:t>
            </a:r>
            <a:endParaRPr lang="zh-CN" altLang="en-US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9.2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的工作原理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609600" y="1962328"/>
            <a:ext cx="8025815" cy="4524315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电磁驱动精准操控：三相异步电动机在工业机器人中的应用原理与实践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zh-CN" altLang="en-US" sz="20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三相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异步电动机在工业机器人驱动</a:t>
            </a:r>
            <a:r>
              <a:rPr lang="zh-CN" altLang="en-US" sz="20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系统</a:t>
            </a:r>
            <a:r>
              <a:rPr lang="zh-CN" altLang="en-US" sz="200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中，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依靠其电磁感应原理，当三相交流电源接入电动机的定子绕组时，会在定子内部产生一个旋转磁场。这个旋转磁场与转子中的闭合导线相互作用，根据法拉第电磁感应定律，转子中的导线会产生感应电流。感应电流与旋转磁场相互作用，产生电磁力，从而驱动转子旋转，将电能转换为机械能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zh-CN" altLang="en-US" sz="20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通过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定子绕组的旋转磁场与转子导线相互作用，通过精确的控制策略来实现对机器人运动的精确控制，包括速度、位置和力量的控制。伺服控制系统能够精确调节电机的转速和位置，满足机器人对运动精度的需求，并实现快速响应。这种电机以其高精度控制、快速响应能力、可靠性、稳定性以及成本效益等优势，成为工业自动化领域不可或缺的动力核心，适用于各种工业环境，推动着工业机器人技术的进步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68313" y="1628775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 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三相旋转磁场的产生和特点</a:t>
            </a:r>
            <a:endParaRPr lang="en-US" altLang="zh-CN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 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工作原理</a:t>
            </a:r>
            <a:endParaRPr lang="en-US" altLang="zh-CN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三、 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转差率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13" name="文本框 12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9.2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的工作原理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6" name="组合 15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7" name="文本框 1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698500" y="1621089"/>
            <a:ext cx="7834313" cy="335731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三相异步电动机的定子绕组接通三相电源后，转子就会以某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- -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转速旋转。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通电后电动机为什么会转动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?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电动机的转速与哪些因素有关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?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13" name="文本框 12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9.2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的工作原理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6" name="组合 15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7" name="文本框 1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0" y="915670"/>
            <a:ext cx="8229600" cy="42799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 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三相旋转磁场的产生和特点</a:t>
            </a:r>
            <a:endParaRPr lang="zh-CN" altLang="en-US" sz="2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468313" y="1387463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旋转磁场的产生</a:t>
            </a:r>
            <a:r>
              <a:rPr lang="zh-CN" altLang="en-US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zh-CN" altLang="en-US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072640"/>
            <a:ext cx="1874244" cy="2842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5058570"/>
            <a:ext cx="384048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图</a:t>
            </a: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简化的三相定子绕组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4755025" y="2072640"/>
          <a:ext cx="2788775" cy="7673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5" name="公式" r:id="rId6" imgW="800100" imgH="228600" progId="Equation.3">
                  <p:embed/>
                </p:oleObj>
              </mc:Choice>
              <mc:Fallback>
                <p:oleObj name="公式" r:id="rId6" imgW="80010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5025" y="2072640"/>
                        <a:ext cx="2788775" cy="7673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/>
          <p:cNvGraphicFramePr>
            <a:graphicFrameLocks noChangeAspect="1"/>
          </p:cNvGraphicFramePr>
          <p:nvPr/>
        </p:nvGraphicFramePr>
        <p:xfrm>
          <a:off x="4724400" y="3210560"/>
          <a:ext cx="4238950" cy="751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6" name="公式" r:id="rId8" imgW="1346200" imgH="241300" progId="Equation.3">
                  <p:embed/>
                </p:oleObj>
              </mc:Choice>
              <mc:Fallback>
                <p:oleObj name="公式" r:id="rId8" imgW="1346200" imgH="2413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3210560"/>
                        <a:ext cx="4238950" cy="7518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/>
          <p:cNvGraphicFramePr>
            <a:graphicFrameLocks noChangeAspect="1"/>
          </p:cNvGraphicFramePr>
          <p:nvPr/>
        </p:nvGraphicFramePr>
        <p:xfrm>
          <a:off x="4724399" y="4110038"/>
          <a:ext cx="3976403" cy="688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7" name="公式" r:id="rId10" imgW="1371600" imgH="241300" progId="Equation.3">
                  <p:embed/>
                </p:oleObj>
              </mc:Choice>
              <mc:Fallback>
                <p:oleObj name="公式" r:id="rId10" imgW="1371600" imgH="2413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399" y="4110038"/>
                        <a:ext cx="3976403" cy="6887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组合 12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14" name="文本框 13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9.2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的工作原理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7" name="组合 1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2" name="文本框 2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3" name="文本框 2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4" name="文本框 23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6" name="直接连接符 25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25450" y="1311275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旋转磁场的产生</a:t>
            </a:r>
            <a:endParaRPr lang="en-US" altLang="zh-CN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/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在不同时刻三相对称电流所产生的磁场就如图所示。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/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89485" y="2580320"/>
            <a:ext cx="5029200" cy="318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2400" y="2790032"/>
            <a:ext cx="3092102" cy="156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(a)</a:t>
            </a:r>
            <a:r>
              <a:rPr lang="en-US" altLang="zh-CN" sz="2400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ωt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90°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；</a:t>
            </a:r>
            <a:endParaRPr lang="en-US" altLang="zh-CN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/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(b)</a:t>
            </a:r>
            <a:r>
              <a:rPr lang="en-US" altLang="zh-CN" sz="2400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ωt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90°+120°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；</a:t>
            </a:r>
            <a:endParaRPr lang="en-US" altLang="zh-CN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/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(c)</a:t>
            </a:r>
            <a:r>
              <a:rPr lang="en-US" altLang="zh-CN" sz="2400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ωt=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210°+120°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；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/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(d)</a:t>
            </a:r>
            <a:r>
              <a:rPr lang="en-US" altLang="zh-CN" sz="2400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ωt=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330°+120°</a:t>
            </a:r>
            <a:endParaRPr lang="en-US" altLang="zh-CN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2" name="矩形 11"/>
          <p:cNvSpPr/>
          <p:nvPr>
            <p:custDataLst>
              <p:tags r:id="rId5"/>
            </p:custDataLst>
          </p:nvPr>
        </p:nvSpPr>
        <p:spPr>
          <a:xfrm>
            <a:off x="2385958" y="5903853"/>
            <a:ext cx="553725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zh-CN" altLang="en-US" sz="20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图</a:t>
            </a:r>
            <a:r>
              <a:rPr lang="en-US" altLang="zh-CN" sz="20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 </a:t>
            </a:r>
            <a:r>
              <a:rPr lang="zh-CN" altLang="en-US" sz="20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三相合成旋转磁场及合成磁势相量图</a:t>
            </a:r>
            <a:endParaRPr lang="zh-CN" altLang="en-US" sz="2000" dirty="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Rectangle 2"/>
          <p:cNvSpPr txBox="1">
            <a:spLocks noChangeArrowheads="1"/>
          </p:cNvSpPr>
          <p:nvPr>
            <p:custDataLst>
              <p:tags r:id="rId6"/>
            </p:custDataLst>
          </p:nvPr>
        </p:nvSpPr>
        <p:spPr>
          <a:xfrm>
            <a:off x="0" y="915670"/>
            <a:ext cx="8229600" cy="42799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 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三相旋转磁场的产生和特点</a:t>
            </a:r>
            <a:endParaRPr lang="zh-CN" altLang="en-US" sz="2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15" name="文本框 14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9.2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的工作原理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0" name="组合 19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1" name="文本框 20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2" name="文本框 21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3" name="文本框 22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4" name="文本框 23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5" name="直接连接符 2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7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330144" y="1341437"/>
            <a:ext cx="8229600" cy="58102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．旋转磁场的主要特点</a:t>
            </a:r>
            <a:endParaRPr lang="en-US" altLang="zh-CN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(1)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三相合成磁势在任何瞬时保持着恒定的振幅，它是单相脉动磁势振幅的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3/2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倍。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728" y="2905125"/>
            <a:ext cx="2720572" cy="2877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2"/>
          <p:cNvSpPr txBox="1">
            <a:spLocks noChangeArrowheads="1"/>
          </p:cNvSpPr>
          <p:nvPr>
            <p:custDataLst>
              <p:tags r:id="rId4"/>
            </p:custDataLst>
          </p:nvPr>
        </p:nvSpPr>
        <p:spPr>
          <a:xfrm>
            <a:off x="0" y="915670"/>
            <a:ext cx="8229600" cy="42799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 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三相旋转磁场的产生和特点</a:t>
            </a:r>
            <a:endParaRPr lang="zh-CN" altLang="en-US" sz="2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14" name="文本框 13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9.2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的工作原理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7" name="组合 1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8" name="文本框 1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1" name="文本框 20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2" name="直接连接符 21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5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330144" y="1341437"/>
            <a:ext cx="8229600" cy="58102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．旋转磁场的主要特点</a:t>
            </a:r>
            <a:endParaRPr lang="en-US" altLang="zh-CN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(2) 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当某相电流达到最大值时，合成磁势的幅值就与该相绕组的轴线重合。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753" y="3139462"/>
            <a:ext cx="4424494" cy="2582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2"/>
          <p:cNvSpPr txBox="1">
            <a:spLocks noChangeArrowheads="1"/>
          </p:cNvSpPr>
          <p:nvPr>
            <p:custDataLst>
              <p:tags r:id="rId4"/>
            </p:custDataLst>
          </p:nvPr>
        </p:nvSpPr>
        <p:spPr>
          <a:xfrm>
            <a:off x="0" y="915670"/>
            <a:ext cx="8229600" cy="42799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 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三相旋转磁场的产生和特点</a:t>
            </a:r>
            <a:endParaRPr lang="zh-CN" altLang="en-US" sz="2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04140" y="242570"/>
            <a:ext cx="9046210" cy="732155"/>
            <a:chOff x="164" y="382"/>
            <a:chExt cx="14246" cy="1153"/>
          </a:xfrm>
        </p:grpSpPr>
        <p:sp>
          <p:nvSpPr>
            <p:cNvPr id="15" name="文本框 14"/>
            <p:cNvSpPr txBox="1"/>
            <p:nvPr/>
          </p:nvSpPr>
          <p:spPr>
            <a:xfrm>
              <a:off x="164" y="382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9.2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三相异步电动机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的工作原理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8" name="组合 17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9" name="文本框 18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1" name="文本框 20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2" name="文本框 21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3" name="直接连接符 2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COMBINE_RELATE_SLIDE_ID" val="background20175070_1"/>
  <p:tag name="KSO_WM_TEMPLATE_SUBCATEGORY" val="combine"/>
  <p:tag name="KSO_WM_TEMPLATE_THUMBS_INDEX" val="1、4、5、6、12、13、18、24、30、31、32、33"/>
  <p:tag name="KSO_WM_TAG_VERSION" val="1.0"/>
  <p:tag name="KSO_WM_BEAUTIFY_FLAG" val="#wm#"/>
  <p:tag name="KSO_WM_TEMPLATE_CATEGORY" val="custom"/>
  <p:tag name="KSO_WM_TEMPLATE_INDEX" val="20175908"/>
  <p:tag name="KSO_WM_TEMPLATE_MASTER_TYPE" val="1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9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31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3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7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4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3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6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5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9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3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6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7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6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7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5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7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9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2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8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9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9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5908_34*a*1"/>
  <p:tag name="KSO_WM_TEMPLATE_CATEGORY" val="custom"/>
  <p:tag name="KSO_WM_TEMPLATE_INDEX" val="20175908"/>
  <p:tag name="KSO_WM_UNIT_LAYERLEVEL" val="1"/>
  <p:tag name="KSO_WM_TAG_VERSION" val="1.0"/>
  <p:tag name="KSO_WM_BEAUTIFY_FLAG" val="#wm#"/>
  <p:tag name="KSO_WM_UNIT_PRESET_TEXT" val="THANK YOU!"/>
  <p:tag name="KSO_WM_UNIT_TEXT_FILL_FORE_SCHEMECOLOR_INDEX_BRIGHTNESS" val="0"/>
  <p:tag name="KSO_WM_UNIT_TEXT_FILL_FORE_SCHEMECOLOR_INDEX" val="14"/>
  <p:tag name="KSO_WM_UNIT_TEXT_FILL_TYPE" val="1"/>
</p:tagLst>
</file>

<file path=ppt/tags/tag195.xml><?xml version="1.0" encoding="utf-8"?>
<p:tagLst xmlns:p="http://schemas.openxmlformats.org/presentationml/2006/main">
  <p:tag name="KSO_WM_COMBINE_RELATE_SLIDE_ID" val="background20175070_13"/>
  <p:tag name="KSO_WM_SLIDE_ID" val="custom20175908_34"/>
  <p:tag name="KSO_WM_TEMPLATE_SUBCATEGORY" val="0"/>
  <p:tag name="KSO_WM_TEMPLATE_MASTER_TYPE" val="1"/>
  <p:tag name="KSO_WM_TEMPLATE_COLOR_TYPE" val="0"/>
  <p:tag name="KSO_WM_SLIDE_TYPE" val="endPage"/>
  <p:tag name="KSO_WM_SLIDE_ITEM_CNT" val="0"/>
  <p:tag name="KSO_WM_SLIDE_INDEX" val="33"/>
  <p:tag name="KSO_WM_TAG_VERSION" val="1.0"/>
  <p:tag name="KSO_WM_BEAUTIFY_FLAG" val="#wm#"/>
  <p:tag name="KSO_WM_TEMPLATE_CATEGORY" val="custom"/>
  <p:tag name="KSO_WM_TEMPLATE_INDEX" val="20175908"/>
  <p:tag name="KSO_WM_SLIDE_LAYOUT" val="a_f"/>
  <p:tag name="KSO_WM_SLIDE_LAYOUT_CNT" val="1_1"/>
</p:tagLst>
</file>

<file path=ppt/tags/tag196.xml><?xml version="1.0" encoding="utf-8"?>
<p:tagLst xmlns:p="http://schemas.openxmlformats.org/presentationml/2006/main">
  <p:tag name="KSO_WPP_MARK_KEY" val="b047a6f6-948f-48f5-9a12-ee0d6eda6c5f"/>
  <p:tag name="COMMONDATA" val="eyJoZGlkIjoiN2Q2YWFjYjJiZGJlNTVhNGM1YjczNDljNDM2MzAzMWEifQ=="/>
  <p:tag name="commondata" val="eyJoZGlkIjoiODNhYjQxZGU2OWJiYTljMGVkNWMwMzJlN2JlNmY5ZDQifQ==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98D3F5"/>
      </a:dk2>
      <a:lt2>
        <a:srgbClr val="E5F3FC"/>
      </a:lt2>
      <a:accent1>
        <a:srgbClr val="0099CC"/>
      </a:accent1>
      <a:accent2>
        <a:srgbClr val="008FC2"/>
      </a:accent2>
      <a:accent3>
        <a:srgbClr val="0084B8"/>
      </a:accent3>
      <a:accent4>
        <a:srgbClr val="007AAE"/>
      </a:accent4>
      <a:accent5>
        <a:srgbClr val="0070A3"/>
      </a:accent5>
      <a:accent6>
        <a:srgbClr val="006699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2815</Words>
  <Application>WPS 演示</Application>
  <PresentationFormat>全屏显示(4:3)</PresentationFormat>
  <Paragraphs>349</Paragraphs>
  <Slides>22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9</vt:i4>
      </vt:variant>
      <vt:variant>
        <vt:lpstr>幻灯片标题</vt:lpstr>
      </vt:variant>
      <vt:variant>
        <vt:i4>22</vt:i4>
      </vt:variant>
    </vt:vector>
  </HeadingPairs>
  <TitlesOfParts>
    <vt:vector size="42" baseType="lpstr">
      <vt:lpstr>Arial</vt:lpstr>
      <vt:lpstr>宋体</vt:lpstr>
      <vt:lpstr>Wingdings</vt:lpstr>
      <vt:lpstr>Calibri</vt:lpstr>
      <vt:lpstr>Arial</vt:lpstr>
      <vt:lpstr>微软雅黑</vt:lpstr>
      <vt:lpstr>黑体</vt:lpstr>
      <vt:lpstr>Adobe 黑体 Std R</vt:lpstr>
      <vt:lpstr>Arial Unicode MS</vt:lpstr>
      <vt:lpstr>第一PPT模板网-WWW.1PPT.COM</vt:lpstr>
      <vt:lpstr>Office 主题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课堂教学评价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雨晴</cp:lastModifiedBy>
  <cp:revision>1231</cp:revision>
  <dcterms:created xsi:type="dcterms:W3CDTF">2015-12-14T01:43:00Z</dcterms:created>
  <dcterms:modified xsi:type="dcterms:W3CDTF">2025-09-06T04:58:22Z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2C892A46C3984281A06F35EDC05AEC54_13</vt:lpwstr>
  </property>
  <property fmtid="{D5CDD505-2E9C-101B-9397-08002B2CF9AE}" pid="3" name="KSOProductBuildVer">
    <vt:lpwstr>2052-12.1.0.22529</vt:lpwstr>
  </property>
</Properties>
</file>